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6" r:id="rId2"/>
  </p:sldMasterIdLst>
  <p:notesMasterIdLst>
    <p:notesMasterId r:id="rId38"/>
  </p:notesMasterIdLst>
  <p:sldIdLst>
    <p:sldId id="284" r:id="rId3"/>
    <p:sldId id="339" r:id="rId4"/>
    <p:sldId id="367" r:id="rId5"/>
    <p:sldId id="285" r:id="rId6"/>
    <p:sldId id="288" r:id="rId7"/>
    <p:sldId id="290" r:id="rId8"/>
    <p:sldId id="368" r:id="rId9"/>
    <p:sldId id="292" r:id="rId10"/>
    <p:sldId id="293" r:id="rId11"/>
    <p:sldId id="340" r:id="rId12"/>
    <p:sldId id="294" r:id="rId13"/>
    <p:sldId id="369" r:id="rId14"/>
    <p:sldId id="370" r:id="rId15"/>
    <p:sldId id="296" r:id="rId16"/>
    <p:sldId id="297" r:id="rId17"/>
    <p:sldId id="298" r:id="rId18"/>
    <p:sldId id="371" r:id="rId19"/>
    <p:sldId id="299" r:id="rId20"/>
    <p:sldId id="300" r:id="rId21"/>
    <p:sldId id="301" r:id="rId22"/>
    <p:sldId id="302" r:id="rId23"/>
    <p:sldId id="257" r:id="rId24"/>
    <p:sldId id="261" r:id="rId25"/>
    <p:sldId id="262" r:id="rId26"/>
    <p:sldId id="264" r:id="rId27"/>
    <p:sldId id="265" r:id="rId28"/>
    <p:sldId id="400" r:id="rId29"/>
    <p:sldId id="269" r:id="rId30"/>
    <p:sldId id="270" r:id="rId31"/>
    <p:sldId id="271" r:id="rId32"/>
    <p:sldId id="272" r:id="rId33"/>
    <p:sldId id="372" r:id="rId34"/>
    <p:sldId id="338" r:id="rId35"/>
    <p:sldId id="373" r:id="rId36"/>
    <p:sldId id="341" r:id="rId3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buFont typeface="Arial" panose="020B0604020202020204" pitchFamily="34" charset="0"/>
      <a:buChar char="•"/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Arial" panose="020B0604020202020204" pitchFamily="34" charset="0"/>
      <a:buChar char="•"/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Arial" panose="020B0604020202020204" pitchFamily="34" charset="0"/>
      <a:buChar char="•"/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Arial" panose="020B0604020202020204" pitchFamily="34" charset="0"/>
      <a:buChar char="•"/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Arial" panose="020B0604020202020204" pitchFamily="34" charset="0"/>
      <a:buChar char="•"/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CC00"/>
    <a:srgbClr val="735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7" autoAdjust="0"/>
    <p:restoredTop sz="94660" autoAdjust="0"/>
  </p:normalViewPr>
  <p:slideViewPr>
    <p:cSldViewPr>
      <p:cViewPr varScale="1">
        <p:scale>
          <a:sx n="83" d="100"/>
          <a:sy n="83" d="100"/>
        </p:scale>
        <p:origin x="110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44A042F-E6DA-4CB5-BC3B-4C8B32C0B2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94D342-3B9D-4992-8357-E6FC8B89E41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>
                <a:latin typeface="Arial" charset="0"/>
                <a:cs typeface="+mn-ea"/>
              </a:defRPr>
            </a:lvl1pPr>
          </a:lstStyle>
          <a:p>
            <a:fld id="{D2A48B96-639E-45A3-A0BA-2464DFDB1FAA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5CB21CBC-AE63-411F-BD76-4E2D811FBF5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>
            <a:extLst>
              <a:ext uri="{FF2B5EF4-FFF2-40B4-BE49-F238E27FC236}">
                <a16:creationId xmlns:a16="http://schemas.microsoft.com/office/drawing/2014/main" id="{FAD77B47-F73B-4F19-8607-5A80B63820F9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EADEB9-4EB8-464F-B0F1-2266BF5620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5065E-E6BC-4448-A607-CC90444D7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>
                <a:latin typeface="Arial" charset="0"/>
                <a:cs typeface="+mn-ea"/>
              </a:defRPr>
            </a:lvl1pPr>
          </a:lstStyle>
          <a:p>
            <a:fld id="{F55E3166-5B9A-49BA-8E4C-A11E344D57DD}" type="slidenum">
              <a:rPr lang="zh-CN" altLang="en-US"/>
              <a:pPr/>
              <a:t>‹#›</a:t>
            </a:fld>
            <a:endParaRPr lang="zh-CN" altLang="en-US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>
            <a:extLst>
              <a:ext uri="{FF2B5EF4-FFF2-40B4-BE49-F238E27FC236}">
                <a16:creationId xmlns:a16="http://schemas.microsoft.com/office/drawing/2014/main" id="{3EAB4C26-1013-4DAA-BEC8-A264FEF9E436}"/>
              </a:ext>
            </a:extLst>
          </p:cNvPr>
          <p:cNvSpPr>
            <a:spLocks noGrp="1" noRo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16386" name="文本占位符 2">
            <a:extLst>
              <a:ext uri="{FF2B5EF4-FFF2-40B4-BE49-F238E27FC236}">
                <a16:creationId xmlns:a16="http://schemas.microsoft.com/office/drawing/2014/main" id="{15BB6B5C-3774-41C4-86DB-D61C6F1AB2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1E6FE948-9F0F-46B8-B4FF-B27F1B1C7E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5D57EF-9EF9-4BC5-B4E0-D3B4F2978784}" type="slidenum">
              <a:rPr lang="zh-CN" altLang="en-US">
                <a:latin typeface="Arial" panose="020B0604020202020204" pitchFamily="34" charset="0"/>
              </a:rPr>
              <a:pPr/>
              <a:t>12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BCDA3D-F9F3-44D3-9608-1F2347EACA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0F4141-0461-4B4D-B86C-CCF3AC3F2A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697B2D-9C0E-4D13-A7FD-13244D761B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1D6CBB-D983-4006-B93E-600832DEED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08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B995DC-D95D-40F8-89CA-6E690F9810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AA1445-E6D2-4C65-8AB3-F39ADC28AF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ED4466-0FFA-40E2-B32D-EFB11C7560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6BE181-BDDC-4976-B206-74A671D8A3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42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839841-59A0-49F5-81DC-7BE6AC9670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D25878-16FC-4552-82F8-7FAF813F7F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D563FF-F2F2-4DF0-BAE8-E4B04D0A6B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EC071-E566-48E8-9B13-7615672958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1323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B2BAA0-B1C5-4281-8771-F3775FC1FF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31F1C16-636C-4D01-916C-E6BD148F36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EF5572F-6612-4E19-A0A7-C2CC1A9909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10C23-F51B-431B-9A0B-AAD9B64F6F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510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889DA-C9C8-4F73-9C01-60C27F549D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495E2-79AF-4D32-8039-25C940D5C5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24BB2-B539-46FB-AD9F-3EB34817C1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72D12D-4DC0-41EB-8ACF-F35237B29A1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15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6BF0C7-CE75-4196-9008-B6B7B23EAE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E84C210-2CBF-45D5-B280-7F04D6F67C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149D864-3AB6-426C-AC5F-782E2CCB98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7FCFCB-21A0-4F3C-8083-F73090FDEF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1418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E1132-EC29-493B-9679-E3D45413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1BB32A-901A-49FA-820F-3A1C9D2B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4503C5-5DB0-467C-99B0-1FB0138B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02D57-5580-4EDF-A800-1F8CEF2166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2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936B4-35E4-41A0-A3B1-080A3251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6F15D-2D00-4391-A85B-0295A255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C8E63-9ACC-419F-9FF2-992AD929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78000-D6F2-4435-9BF3-0DEB255A07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04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02D913-4A3A-45EB-A5CB-B0D51E84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2F294A-2C6F-4CD8-BCFA-D74E5A6F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DF865-A788-4905-AAEA-8B12B4F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05C57-DF58-4101-BBB7-AEE81CAA44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34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1BEAF6D-0608-4968-8641-DE75016A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3AF1B9B-BFFC-45A6-983C-7418AADE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1E331D1E-7F42-49EB-9421-B95E3DB6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E6205A-9754-4C4F-BF60-2019637751A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51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A9CD401-20DA-4F23-B446-FAB2FE162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314167C4-4DEF-4BED-86CF-6D7F9B59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2356304-B9F5-4FD2-9FD3-C2407FCAE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C9787-A2A6-4832-BDF9-6CA6B16D2B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546205-24F7-4330-B51A-F728650E5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529804-4FFF-4D1E-9836-1DEEC166EE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3F4019-B643-411E-809B-0AA99487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0206E-B313-4E2A-9C9E-BE2AA555BD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589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3237632-F8B0-41C8-AB2C-8D0C9777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B687337-7F53-47BB-AE08-8BADC9E8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BAC7564-08BA-4690-B7F4-C2E48EDA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D222B-53EC-45E8-8FCE-43C2397464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84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49C825F-6686-47F8-A759-08D34B5A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C444A52-2399-46F1-9853-F09BAD28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C0AAE6D-8A3E-41CF-8773-8BDC0F827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9E204-E1C1-464D-9584-C518FB9F02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09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B307A0C-1E97-41C0-950E-236849E39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AEFFA0D-DB64-443E-940C-284CF28A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3234410-A863-465C-BCFC-06CCCB4C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29E11-EDAB-4F52-8D32-007A8590D75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28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C0C885B-CA9C-4C33-AAD0-A2F173A8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7B8EC3D-88F3-4737-89FB-6EF466D7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F70948A-F68D-4023-A6BD-9513FD8F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75334-33EB-49CF-B340-33DF8904A44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26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063529-DC95-46F5-BD27-513AC79E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472DD4-704A-4A8B-BC4B-D207C08D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2F2FF-1CCA-421A-8479-4178C763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2636E-69DD-444D-8D56-73E664310B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077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1EB44-752F-4333-8DEE-04F2129C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56FC0-C635-42C4-AD65-255CABF0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DD3CC5-CD2E-4FE4-8A59-38BB70EE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CE26DC-DD41-4EB8-BA5B-E41FAF37C0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78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C34960-1777-4C84-AFA9-4C2AAC822C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1D9C80-5159-498F-AB80-0985F312D2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777E373-45A1-45CE-B65E-C80EB7BA37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3AEDA-8490-4434-8A91-6679E961E0D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14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FB158-72A2-49A8-96FB-43E83BF426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330F3-8592-4B3B-B1EB-583D47FBD3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217B63-77C7-4BF1-9C7E-8C7792728A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27E6E2-3E88-4DF0-A17C-5AE5BADD67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80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B3497F-0075-4FC9-B54A-6788F13632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D2DCBC6-AA3D-4197-BBA3-FC379E4D42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AF5BDFE-5010-46EB-B788-E894B0CD4E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910CA-3624-4CE4-B698-39F9BCCD7C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92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AD54D10-017E-4D9A-A30D-A60B82B10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2362933-ADC5-403C-9A65-958BB305F1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54D197A-2BC4-4DDC-A8D8-72DC98AD32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D3BB1-FB46-445A-9C0E-82A1F8A043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366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1C5CD5-B77F-4BFC-9BF6-F069B82522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A7E540B-A5DF-4607-A36F-6379CF2B62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68E967B-09D9-4BC6-B7DC-A33D39140B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CD4E8E-778E-4484-9D6B-AFF6F52847C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32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076FD6-A866-40E5-B477-02EE672555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8C2DF-1D9A-4D6F-9C29-E855DC7960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E8DEC1-1A3A-40C4-B4ED-30E6CC53B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C7B417-5C08-4635-A413-C1DA608666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41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09446-0DA4-4844-9AB8-0905C7AFCF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66CDF-C8DE-42B2-AE9A-DD396D9C5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D65CA-DBC0-4221-8B7D-9CA5103B56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8BD0EE-7CA3-4B9A-8104-EE803ED919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63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76B940A-0C9D-4F2B-85AA-31CC924CE4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A538F2C-4BA1-4A50-A4D9-7F795605C9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7320B3A8-9686-4D13-B8BF-031EA75A3DF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 typeface="Arial" panose="020B0604020202020204" pitchFamily="34" charset="0"/>
              <a:buNone/>
              <a:defRPr sz="1400" b="1">
                <a:ea typeface="楷体_GB2312" pitchFamily="49" charset="-122"/>
              </a:defRPr>
            </a:lvl1pPr>
          </a:lstStyle>
          <a:p>
            <a:r>
              <a:rPr lang="zh-CN" altLang="en-US"/>
              <a:t>普通天文学</a:t>
            </a:r>
          </a:p>
        </p:txBody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B7264E3B-DBA4-41B6-9040-10A585388DC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0"/>
              </a:spcBef>
              <a:buFontTx/>
              <a:buNone/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1382" name="Rectangle 6">
            <a:extLst>
              <a:ext uri="{FF2B5EF4-FFF2-40B4-BE49-F238E27FC236}">
                <a16:creationId xmlns:a16="http://schemas.microsoft.com/office/drawing/2014/main" id="{1DFD3DDB-3F22-45B0-98ED-5C3922AA53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Font typeface="Arial" panose="020B0604020202020204" pitchFamily="34" charset="0"/>
              <a:buNone/>
              <a:defRPr sz="1400" noProof="1" dirty="0">
                <a:latin typeface="Arial" charset="0"/>
                <a:cs typeface="+mn-ea"/>
              </a:defRPr>
            </a:lvl1pPr>
          </a:lstStyle>
          <a:p>
            <a:fld id="{68474E72-E3DA-4DA9-BF79-1732CEB255EF}" type="slidenum">
              <a:rPr lang="en-US" altLang="zh-CN"/>
              <a:pPr/>
              <a:t>‹#›</a:t>
            </a:fld>
            <a:endParaRPr lang="en-US" altLang="zh-CN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78" r:id="rId3"/>
    <p:sldLayoutId id="2147483677" r:id="rId4"/>
    <p:sldLayoutId id="2147483676" r:id="rId5"/>
    <p:sldLayoutId id="2147483675" r:id="rId6"/>
    <p:sldLayoutId id="2147483674" r:id="rId7"/>
    <p:sldLayoutId id="2147483673" r:id="rId8"/>
    <p:sldLayoutId id="2147483672" r:id="rId9"/>
    <p:sldLayoutId id="2147483671" r:id="rId10"/>
    <p:sldLayoutId id="2147483670" r:id="rId11"/>
    <p:sldLayoutId id="2147483669" r:id="rId12"/>
    <p:sldLayoutId id="2147483668" r:id="rId13"/>
    <p:sldLayoutId id="2147483667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2A1088AF-4463-441C-B949-14548335AC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1FB6D-F2AB-49F0-A9F0-017D3A15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33653-0199-4C0D-846F-9EC9D3013E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+mn-ea"/>
              </a:defRPr>
            </a:lvl1pPr>
          </a:lstStyle>
          <a:p>
            <a:fld id="{82F288E0-7875-42C4-84C8-98DBBD3BF4D2}" type="datetimeFigureOut">
              <a:rPr lang="zh-CN" altLang="en-US"/>
              <a:pPr/>
              <a:t>2017/9/8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1A7E6-2ABC-4E66-A857-DB106EB35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7BC78-01EF-4E99-B05B-8E9464433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noProof="1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+mn-ea"/>
              </a:defRPr>
            </a:lvl1pPr>
          </a:lstStyle>
          <a:p>
            <a:fld id="{BF3D0FD2-B6E7-4671-A4C5-80FF982E0B86}" type="slidenum">
              <a:rPr lang="zh-CN" altLang="en-US"/>
              <a:pPr/>
              <a:t>‹#›</a:t>
            </a:fld>
            <a:endParaRPr lang="zh-CN" altLang="en-US">
              <a:latin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0" r:id="rId2"/>
    <p:sldLayoutId id="2147483689" r:id="rId3"/>
    <p:sldLayoutId id="2147483688" r:id="rId4"/>
    <p:sldLayoutId id="2147483687" r:id="rId5"/>
    <p:sldLayoutId id="2147483686" r:id="rId6"/>
    <p:sldLayoutId id="2147483685" r:id="rId7"/>
    <p:sldLayoutId id="2147483684" r:id="rId8"/>
    <p:sldLayoutId id="2147483683" r:id="rId9"/>
    <p:sldLayoutId id="2147483682" r:id="rId10"/>
    <p:sldLayoutId id="214748368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dcook.cn/studentbbs/placard.asp?action=viewfile&amp;FileName=20067695948-7.jp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日期占位符 3">
            <a:extLst>
              <a:ext uri="{FF2B5EF4-FFF2-40B4-BE49-F238E27FC236}">
                <a16:creationId xmlns:a16="http://schemas.microsoft.com/office/drawing/2014/main" id="{7321C059-E6BE-4B0C-BD0A-8D0C01E1E85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393EC5AC-71A6-4959-9392-7102C50101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920037" cy="417671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一、分类：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40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类地行星：   水       金        地       火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体积小、密度大、中心有铁镍核、金属含量高、自转慢、卫星少。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巨行星：       木       土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体积大、密度小、主要由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He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组成、无固体表面的流体行星、自转快、卫星多。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远日行星：    天       海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体密介于二者之间、主要由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He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及冰物质组成。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0115E46-D22E-49D9-ADD6-69051ADDDC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2413" y="0"/>
            <a:ext cx="5110163" cy="1143000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§6.4 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行星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日期占位符 3">
            <a:extLst>
              <a:ext uri="{FF2B5EF4-FFF2-40B4-BE49-F238E27FC236}">
                <a16:creationId xmlns:a16="http://schemas.microsoft.com/office/drawing/2014/main" id="{8B8AA243-291A-45F5-AF7A-B2A36CD46E7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60F73D79-E095-4274-8002-847D5506A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979C3A5-4352-4B30-94CB-3A914FC361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2781300"/>
            <a:ext cx="1368425" cy="965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ea typeface="楷体_GB2312" pitchFamily="49" charset="-122"/>
              </a:rPr>
              <a:t>火星的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ea typeface="楷体_GB2312" pitchFamily="49" charset="-122"/>
              </a:rPr>
              <a:t>极冠</a:t>
            </a:r>
            <a:r>
              <a:rPr lang="zh-CN" altLang="en-US" sz="2800"/>
              <a:t> </a:t>
            </a:r>
          </a:p>
        </p:txBody>
      </p:sp>
      <p:pic>
        <p:nvPicPr>
          <p:cNvPr id="13316" name="Picture 5" descr="99c6b4523702971f0cf3e300">
            <a:extLst>
              <a:ext uri="{FF2B5EF4-FFF2-40B4-BE49-F238E27FC236}">
                <a16:creationId xmlns:a16="http://schemas.microsoft.com/office/drawing/2014/main" id="{8FE47F7C-783D-4BC0-92AE-36206933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33375"/>
            <a:ext cx="6191250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4">
            <a:extLst>
              <a:ext uri="{FF2B5EF4-FFF2-40B4-BE49-F238E27FC236}">
                <a16:creationId xmlns:a16="http://schemas.microsoft.com/office/drawing/2014/main" id="{310C8C36-F9B8-47D7-82E3-628991F0C2C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98450E8-35DC-46C1-8725-94E798A81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836613"/>
            <a:ext cx="3313113" cy="946150"/>
          </a:xfrm>
        </p:spPr>
        <p:txBody>
          <a:bodyPr/>
          <a:lstStyle/>
          <a:p>
            <a:r>
              <a:rPr lang="zh-CN" altLang="en-US" sz="2800">
                <a:ea typeface="楷体_GB2312" pitchFamily="49" charset="-122"/>
              </a:rPr>
              <a:t>火星上的著名的奥林匹斯大火山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61C25887-8A31-4D32-88D1-80AF90F8381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3141663"/>
            <a:ext cx="3671888" cy="2438400"/>
          </a:xfrm>
        </p:spPr>
      </p:pic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6A4697ED-AA3A-41C7-84A2-D82402F7AB82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250825" y="1700213"/>
          <a:ext cx="4019550" cy="417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BMP 图像" r:id="rId4" imgW="2819794" imgH="1762371" progId="Paint.Picture">
                  <p:embed/>
                </p:oleObj>
              </mc:Choice>
              <mc:Fallback>
                <p:oleObj name="BMP 图像" r:id="rId4" imgW="2819794" imgH="1762371" progId="Paint.Picture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4019550" cy="417512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Rectangle 5">
            <a:extLst>
              <a:ext uri="{FF2B5EF4-FFF2-40B4-BE49-F238E27FC236}">
                <a16:creationId xmlns:a16="http://schemas.microsoft.com/office/drawing/2014/main" id="{0DE8AA89-51F8-4CFF-885B-D67AC44A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1773238"/>
            <a:ext cx="4249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火星表面有大量的氧化铁物质，呈现出“赤地千里”的景色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>
            <a:extLst>
              <a:ext uri="{FF2B5EF4-FFF2-40B4-BE49-F238E27FC236}">
                <a16:creationId xmlns:a16="http://schemas.microsoft.com/office/drawing/2014/main" id="{E9A1F69E-5976-4ACC-8324-717045B59F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1F0B51A5-702B-401D-AF93-D5F386A3C3E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内容占位符 3">
            <a:extLst>
              <a:ext uri="{FF2B5EF4-FFF2-40B4-BE49-F238E27FC236}">
                <a16:creationId xmlns:a16="http://schemas.microsoft.com/office/drawing/2014/main" id="{B1ACC5C2-C367-4A60-A7D0-4221E1E155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4" name="图片 4" descr="MarsStreaks_HiRise_1225">
            <a:extLst>
              <a:ext uri="{FF2B5EF4-FFF2-40B4-BE49-F238E27FC236}">
                <a16:creationId xmlns:a16="http://schemas.microsoft.com/office/drawing/2014/main" id="{8DBAAD13-ABF9-4D2C-9D28-A6DDFC63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213" y="0"/>
            <a:ext cx="11450638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>
            <a:extLst>
              <a:ext uri="{FF2B5EF4-FFF2-40B4-BE49-F238E27FC236}">
                <a16:creationId xmlns:a16="http://schemas.microsoft.com/office/drawing/2014/main" id="{500FC1B1-E0A7-4C1A-A57B-F1AEB7F36E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0" name="副标题 2">
            <a:extLst>
              <a:ext uri="{FF2B5EF4-FFF2-40B4-BE49-F238E27FC236}">
                <a16:creationId xmlns:a16="http://schemas.microsoft.com/office/drawing/2014/main" id="{F6CC0B1F-ED12-42A0-B277-8F54A87DEA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5743CB1D-4E52-4B13-B914-B47C8F8A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638" y="-15875"/>
            <a:ext cx="9491663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3">
            <a:extLst>
              <a:ext uri="{FF2B5EF4-FFF2-40B4-BE49-F238E27FC236}">
                <a16:creationId xmlns:a16="http://schemas.microsoft.com/office/drawing/2014/main" id="{2C3AAAD6-4EFD-4D3C-B046-5C88AB815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308725"/>
            <a:ext cx="201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latin typeface="Calibri" panose="020F0502020204030204" pitchFamily="34" charset="0"/>
              </a:rPr>
              <a:t>好奇号火星车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4">
            <a:extLst>
              <a:ext uri="{FF2B5EF4-FFF2-40B4-BE49-F238E27FC236}">
                <a16:creationId xmlns:a16="http://schemas.microsoft.com/office/drawing/2014/main" id="{04D22CAC-75FB-4FC5-9E57-BC4B7F3C0DC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F1C63CA-E6DB-4EA5-B062-9B73081925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981075"/>
            <a:ext cx="3432175" cy="504825"/>
          </a:xfrm>
        </p:spPr>
        <p:txBody>
          <a:bodyPr/>
          <a:lstStyle/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1984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年在南极洲发现的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ALH84001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火星陨石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30C85E78-D920-4582-9879-81F959D257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2708275"/>
            <a:ext cx="3960812" cy="2592388"/>
          </a:xfrm>
        </p:spPr>
      </p:pic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4EA2994C-0EB2-47FD-8FFA-9CD00895F9CE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468313" y="1844675"/>
          <a:ext cx="4105275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BMP 图像" r:id="rId4" imgW="3591426" imgH="2200582" progId="Paint.Picture">
                  <p:embed/>
                </p:oleObj>
              </mc:Choice>
              <mc:Fallback>
                <p:oleObj name="BMP 图像" r:id="rId4" imgW="3591426" imgH="2200582" progId="Paint.Picture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44675"/>
                        <a:ext cx="4105275" cy="36734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5">
            <a:extLst>
              <a:ext uri="{FF2B5EF4-FFF2-40B4-BE49-F238E27FC236}">
                <a16:creationId xmlns:a16="http://schemas.microsoft.com/office/drawing/2014/main" id="{7341F09B-C38B-498B-8BAC-8839B7126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1268413"/>
            <a:ext cx="3816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在地球上发现的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Murchison 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火星陨石的局部放大图像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>
            <a:extLst>
              <a:ext uri="{FF2B5EF4-FFF2-40B4-BE49-F238E27FC236}">
                <a16:creationId xmlns:a16="http://schemas.microsoft.com/office/drawing/2014/main" id="{ACDACED7-FF75-40E6-B749-2F6D1940D1F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27F7BD2F-C52D-4D87-8ED8-7B4D5C227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692150"/>
            <a:ext cx="7924800" cy="1373188"/>
          </a:xfrm>
        </p:spPr>
        <p:txBody>
          <a:bodyPr/>
          <a:lstStyle/>
          <a:p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木星 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a.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地面望远镜拍摄</a:t>
            </a:r>
            <a:br>
              <a:rPr lang="zh-CN" altLang="en-US" sz="32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b.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哈勃望远镜拍摄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id="{6E0946BB-41BB-4847-82F7-78D6AE0F98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7088" y="1844675"/>
          <a:ext cx="7920037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BMP 图像" r:id="rId3" imgW="4952381" imgH="2629267" progId="Paint.Picture">
                  <p:embed/>
                </p:oleObj>
              </mc:Choice>
              <mc:Fallback>
                <p:oleObj name="BMP 图像" r:id="rId3" imgW="4952381" imgH="2629267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44675"/>
                        <a:ext cx="7920037" cy="39814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4">
            <a:extLst>
              <a:ext uri="{FF2B5EF4-FFF2-40B4-BE49-F238E27FC236}">
                <a16:creationId xmlns:a16="http://schemas.microsoft.com/office/drawing/2014/main" id="{705F415F-A286-42E0-9CD5-C01B16D5615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8BB50E44-1585-4CF4-A6A6-8AE0F9658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981075"/>
            <a:ext cx="3240087" cy="1373188"/>
          </a:xfrm>
        </p:spPr>
        <p:txBody>
          <a:bodyPr/>
          <a:lstStyle/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航海者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号拍摄的木星大红斑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含有红磷化合物的特大气旋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837D9598-7DD9-4F88-9B8D-3114991A9A19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323850" y="2636838"/>
          <a:ext cx="3779838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BMP 图像" r:id="rId3" imgW="2409524" imgH="1933333" progId="Paint.Picture">
                  <p:embed/>
                </p:oleObj>
              </mc:Choice>
              <mc:Fallback>
                <p:oleObj name="BMP 图像" r:id="rId3" imgW="2409524" imgH="1933333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636838"/>
                        <a:ext cx="3779838" cy="288131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>
            <a:extLst>
              <a:ext uri="{FF2B5EF4-FFF2-40B4-BE49-F238E27FC236}">
                <a16:creationId xmlns:a16="http://schemas.microsoft.com/office/drawing/2014/main" id="{C7C3A126-0A2F-4009-94E8-9751133C3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3438" y="1412875"/>
            <a:ext cx="4284662" cy="2276475"/>
          </a:xfrm>
        </p:spPr>
      </p:pic>
      <p:sp>
        <p:nvSpPr>
          <p:cNvPr id="20485" name="Rectangle 5">
            <a:extLst>
              <a:ext uri="{FF2B5EF4-FFF2-40B4-BE49-F238E27FC236}">
                <a16:creationId xmlns:a16="http://schemas.microsoft.com/office/drawing/2014/main" id="{E843BB98-E976-4630-893E-56FF849B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365625"/>
            <a:ext cx="3095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1979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旅行者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号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发现木星有光环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DBD3ADDA-495E-45CF-8B9D-E0999BB9B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C9DB77AA-5DAA-4E60-81C4-F59595A27E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7" name="图片 3" descr="JupiterHST1522a">
            <a:extLst>
              <a:ext uri="{FF2B5EF4-FFF2-40B4-BE49-F238E27FC236}">
                <a16:creationId xmlns:a16="http://schemas.microsoft.com/office/drawing/2014/main" id="{77A33FC4-7305-4F93-ADCD-1D4A87B1D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7688" y="0"/>
            <a:ext cx="1545113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占位符 4">
            <a:extLst>
              <a:ext uri="{FF2B5EF4-FFF2-40B4-BE49-F238E27FC236}">
                <a16:creationId xmlns:a16="http://schemas.microsoft.com/office/drawing/2014/main" id="{3A19952D-418E-4FD4-9860-B3ED12E5816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9B3C0810-C1FE-4EC4-96B2-3546AD5E6F1F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0" y="1125538"/>
          <a:ext cx="500380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BMP 图像" r:id="rId3" imgW="3933333" imgH="2200582" progId="Paint.Picture">
                  <p:embed/>
                </p:oleObj>
              </mc:Choice>
              <mc:Fallback>
                <p:oleObj name="BMP 图像" r:id="rId3" imgW="3933333" imgH="2200582" progId="Paint.Picture">
                  <p:embed/>
                  <p:pic>
                    <p:nvPicPr>
                      <p:cNvPr id="0" name="Object 2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25538"/>
                        <a:ext cx="5003800" cy="38163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E1C1E585-F2A7-4AC2-85E0-19179C00CC0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932363" y="1196975"/>
          <a:ext cx="3960812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BMP 图像" r:id="rId5" imgW="3104762" imgH="2066667" progId="Paint.Picture">
                  <p:embed/>
                </p:oleObj>
              </mc:Choice>
              <mc:Fallback>
                <p:oleObj name="BMP 图像" r:id="rId5" imgW="3104762" imgH="2066667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196975"/>
                        <a:ext cx="3960812" cy="288131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>
            <a:extLst>
              <a:ext uri="{FF2B5EF4-FFF2-40B4-BE49-F238E27FC236}">
                <a16:creationId xmlns:a16="http://schemas.microsoft.com/office/drawing/2014/main" id="{B25C94E5-271E-4A05-BB53-D77C5D43F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508500"/>
            <a:ext cx="3527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土星光环由碎冰块、岩石块、尘埃等组成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>
            <a:extLst>
              <a:ext uri="{FF2B5EF4-FFF2-40B4-BE49-F238E27FC236}">
                <a16:creationId xmlns:a16="http://schemas.microsoft.com/office/drawing/2014/main" id="{DFAD08DE-9A48-4D5D-A19F-06A5BFA37E8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7104EED1-C93A-47C2-BFE9-1558977EA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8588" y="1484313"/>
            <a:ext cx="2665412" cy="3673475"/>
          </a:xfrm>
        </p:spPr>
        <p:txBody>
          <a:bodyPr/>
          <a:lstStyle/>
          <a:p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  </a:t>
            </a:r>
            <a:br>
              <a:rPr lang="en-US" altLang="zh-CN" sz="2800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天王星和它的光环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躺着自旋，是逆转，旅行者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号探测出很厚的大气层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a.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天卫一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b.c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天卫五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C85A61F5-7715-45EE-8232-048D59F0F3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981075"/>
          <a:ext cx="6227763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BMP 图像" r:id="rId3" imgW="4648849" imgH="4172532" progId="Paint.Picture">
                  <p:embed/>
                </p:oleObj>
              </mc:Choice>
              <mc:Fallback>
                <p:oleObj name="BMP 图像" r:id="rId3" imgW="4648849" imgH="4172532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81075"/>
                        <a:ext cx="6227763" cy="4891088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日期占位符 3">
            <a:extLst>
              <a:ext uri="{FF2B5EF4-FFF2-40B4-BE49-F238E27FC236}">
                <a16:creationId xmlns:a16="http://schemas.microsoft.com/office/drawing/2014/main" id="{0ED48E75-F732-4B97-888E-704E6DB0F98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7113901-41F2-4218-AEC8-1D7690BE6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5123" name="Picture 4" descr="viewfile">
            <a:hlinkClick r:id="rId2"/>
            <a:extLst>
              <a:ext uri="{FF2B5EF4-FFF2-40B4-BE49-F238E27FC236}">
                <a16:creationId xmlns:a16="http://schemas.microsoft.com/office/drawing/2014/main" id="{685DE687-71FA-460A-A798-BC203E85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96975"/>
            <a:ext cx="8507413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4">
            <a:extLst>
              <a:ext uri="{FF2B5EF4-FFF2-40B4-BE49-F238E27FC236}">
                <a16:creationId xmlns:a16="http://schemas.microsoft.com/office/drawing/2014/main" id="{2301C40D-3FE6-466C-9751-3856B90B43A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FF0E1875-8A21-4005-BAA9-1024B631F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4888" y="2565400"/>
            <a:ext cx="2771775" cy="2305050"/>
          </a:xfrm>
        </p:spPr>
        <p:txBody>
          <a:bodyPr/>
          <a:lstStyle/>
          <a:p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天王星 （可见有光环）和它的一个卫星（共有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17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颗卫星）</a:t>
            </a:r>
          </a:p>
        </p:txBody>
      </p:sp>
      <p:graphicFrame>
        <p:nvGraphicFramePr>
          <p:cNvPr id="24579" name="Object 3">
            <a:extLst>
              <a:ext uri="{FF2B5EF4-FFF2-40B4-BE49-F238E27FC236}">
                <a16:creationId xmlns:a16="http://schemas.microsoft.com/office/drawing/2014/main" id="{F73A7E21-7816-440F-8C92-F7F01803A7B8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0" y="1052513"/>
          <a:ext cx="6048375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BMP 图像" r:id="rId3" imgW="2333333" imgH="3029373" progId="Paint.Picture">
                  <p:embed/>
                </p:oleObj>
              </mc:Choice>
              <mc:Fallback>
                <p:oleObj name="BMP 图像" r:id="rId3" imgW="2333333" imgH="3029373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52513"/>
                        <a:ext cx="6048375" cy="47529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Rectangle 4">
            <a:extLst>
              <a:ext uri="{FF2B5EF4-FFF2-40B4-BE49-F238E27FC236}">
                <a16:creationId xmlns:a16="http://schemas.microsoft.com/office/drawing/2014/main" id="{AC52A493-E44E-4F7A-A2E3-F4C1D2909DC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9750" y="5438775"/>
            <a:ext cx="3887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46E69C3C-8EA3-42F4-837D-2BA2D0CFEA4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 flipV="1">
            <a:off x="-396875" y="6021388"/>
            <a:ext cx="71437" cy="13335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C64F8A50-65FA-42A2-87F9-466AB496F71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 flipV="1">
            <a:off x="-396875" y="6021388"/>
            <a:ext cx="71437" cy="6985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5">
            <a:extLst>
              <a:ext uri="{FF2B5EF4-FFF2-40B4-BE49-F238E27FC236}">
                <a16:creationId xmlns:a16="http://schemas.microsoft.com/office/drawing/2014/main" id="{C2BDDE9B-B850-4403-AAF9-7AE0DEB5D25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83859CF3-E6B3-4026-AD1E-202BBE0EFCB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0" y="1773238"/>
          <a:ext cx="3671888" cy="409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BMP 图像" r:id="rId3" imgW="3428571" imgH="4095238" progId="Paint.Picture">
                  <p:embed/>
                </p:oleObj>
              </mc:Choice>
              <mc:Fallback>
                <p:oleObj name="BMP 图像" r:id="rId3" imgW="3428571" imgH="4095238" progId="Paint.Picture">
                  <p:embed/>
                  <p:pic>
                    <p:nvPicPr>
                      <p:cNvPr id="0" name="Object 2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73238"/>
                        <a:ext cx="3671888" cy="40957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3" name="Picture 3">
            <a:extLst>
              <a:ext uri="{FF2B5EF4-FFF2-40B4-BE49-F238E27FC236}">
                <a16:creationId xmlns:a16="http://schemas.microsoft.com/office/drawing/2014/main" id="{4F8DA6C2-F7E3-446E-9D78-8C4011CF1C0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1052513"/>
            <a:ext cx="3384550" cy="2376487"/>
          </a:xfrm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0F1DDD40-2842-4123-9DD1-5BA43D13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8050"/>
            <a:ext cx="3527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Times New Roman" panose="02020603050405020304" pitchFamily="18" charset="0"/>
              </a:rPr>
              <a:t>“</a:t>
            </a:r>
            <a:r>
              <a:rPr lang="zh-CN" altLang="en-US" sz="2400" b="1">
                <a:latin typeface="Times New Roman" panose="02020603050405020304" pitchFamily="18" charset="0"/>
              </a:rPr>
              <a:t>旅行者</a:t>
            </a:r>
            <a:r>
              <a:rPr lang="en-US" altLang="zh-CN" sz="2400" b="1">
                <a:latin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</a:rPr>
              <a:t>号”拍到的海王星的暗斑</a:t>
            </a:r>
            <a:r>
              <a:rPr lang="en-US" altLang="zh-CN" sz="2400" b="1">
                <a:latin typeface="Times New Roman" panose="02020603050405020304" pitchFamily="18" charset="0"/>
              </a:rPr>
              <a:t>-</a:t>
            </a:r>
            <a:r>
              <a:rPr lang="zh-CN" altLang="en-US" sz="2400" b="1">
                <a:latin typeface="Times New Roman" panose="02020603050405020304" pitchFamily="18" charset="0"/>
              </a:rPr>
              <a:t>大风暴</a:t>
            </a:r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52AEFCD4-1B02-45D0-8772-79B650C96F0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3068638"/>
            <a:ext cx="3887788" cy="2852737"/>
          </a:xfrm>
        </p:spPr>
      </p:pic>
      <p:sp>
        <p:nvSpPr>
          <p:cNvPr id="25606" name="Rectangle 6">
            <a:extLst>
              <a:ext uri="{FF2B5EF4-FFF2-40B4-BE49-F238E27FC236}">
                <a16:creationId xmlns:a16="http://schemas.microsoft.com/office/drawing/2014/main" id="{EB081011-2C4F-4B76-83E7-6E1BC80E4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357563"/>
            <a:ext cx="202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海王星的光环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3">
            <a:extLst>
              <a:ext uri="{FF2B5EF4-FFF2-40B4-BE49-F238E27FC236}">
                <a16:creationId xmlns:a16="http://schemas.microsoft.com/office/drawing/2014/main" id="{9B1490C7-5E06-43CA-B114-52EF11072F2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6D777AD3-CECC-4104-8F21-88210FB21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981075"/>
            <a:ext cx="6264275" cy="647700"/>
          </a:xfrm>
        </p:spPr>
        <p:txBody>
          <a:bodyPr/>
          <a:lstStyle/>
          <a:p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一、行星的运动规律：  （开普勒定律）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43C1B01-A43F-4DB6-B292-E659061301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628775"/>
            <a:ext cx="4919663" cy="49688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、椭圆定律：行星绕太阳运动的轨道为椭圆，太阳位于一个焦点上。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、面积定律：行星的向径在单位时间扫过的面积相等。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、调合定律：行星公转周期的平方，与轨道半长径的立方成正比。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／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</p:txBody>
      </p:sp>
      <p:graphicFrame>
        <p:nvGraphicFramePr>
          <p:cNvPr id="26628" name="Object 4">
            <a:extLst>
              <a:ext uri="{FF2B5EF4-FFF2-40B4-BE49-F238E27FC236}">
                <a16:creationId xmlns:a16="http://schemas.microsoft.com/office/drawing/2014/main" id="{8371E90A-D1A6-444C-BF89-30B3073D606F}"/>
              </a:ext>
            </a:extLst>
          </p:cNvPr>
          <p:cNvGraphicFramePr>
            <a:graphicFrameLocks/>
          </p:cNvGraphicFramePr>
          <p:nvPr/>
        </p:nvGraphicFramePr>
        <p:xfrm>
          <a:off x="5105400" y="1916113"/>
          <a:ext cx="40386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BMP 图像" r:id="rId3" imgW="5830114" imgH="1800476" progId="Paint.Picture">
                  <p:embed/>
                </p:oleObj>
              </mc:Choice>
              <mc:Fallback>
                <p:oleObj name="BMP 图像" r:id="rId3" imgW="5830114" imgH="1800476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916113"/>
                        <a:ext cx="40386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Rectangle 5">
            <a:extLst>
              <a:ext uri="{FF2B5EF4-FFF2-40B4-BE49-F238E27FC236}">
                <a16:creationId xmlns:a16="http://schemas.microsoft.com/office/drawing/2014/main" id="{1B068290-507E-45F8-94C3-54FD7B7CB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8913"/>
            <a:ext cx="40116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§6.5 </a:t>
            </a:r>
            <a:r>
              <a:rPr lang="zh-CN" altLang="en-US" b="1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行星的轨道运动</a:t>
            </a:r>
            <a:br>
              <a:rPr lang="zh-CN" altLang="en-US" b="1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lang="zh-CN" altLang="en-US" b="1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5">
            <a:extLst>
              <a:ext uri="{FF2B5EF4-FFF2-40B4-BE49-F238E27FC236}">
                <a16:creationId xmlns:a16="http://schemas.microsoft.com/office/drawing/2014/main" id="{242475A6-268B-4FFD-A444-34395B43EE1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D203CCE3-C589-464D-ADFF-E0AF86C56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4787900" cy="528637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  <a:ea typeface="华文行楷" panose="02010800040101010101" pitchFamily="2" charset="-122"/>
              </a:rPr>
              <a:t>二、行星的轨道特征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1437234-BDBB-437A-ABA9-63F1A3A82C6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341438"/>
            <a:ext cx="5002212" cy="3887787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、共面性：公转轨道几乎在同一平面内。（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i  &lt; 3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o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只有水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、同向性：公转方向相同。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自转：金星逆转、天王侧转。</a:t>
            </a:r>
          </a:p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、近圆性：公转轨道为近圆的椭圆 。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除水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偏大，其余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e&lt;0.1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一般认为：行星卫星轨道的三个特性决非偶然的巧合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起因：共同起源、长期演化的必然结果。  </a:t>
            </a:r>
          </a:p>
        </p:txBody>
      </p:sp>
      <p:pic>
        <p:nvPicPr>
          <p:cNvPr id="27652" name="Picture 5" descr="fig9">
            <a:extLst>
              <a:ext uri="{FF2B5EF4-FFF2-40B4-BE49-F238E27FC236}">
                <a16:creationId xmlns:a16="http://schemas.microsoft.com/office/drawing/2014/main" id="{6EF6D62E-45C8-45FA-A53F-380704B04F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349500"/>
            <a:ext cx="3790950" cy="265271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>
            <a:extLst>
              <a:ext uri="{FF2B5EF4-FFF2-40B4-BE49-F238E27FC236}">
                <a16:creationId xmlns:a16="http://schemas.microsoft.com/office/drawing/2014/main" id="{0260202B-AC65-4648-BFD8-F376793CA5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31F39AED-5D96-4855-91EB-AAF53EBFEA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773238"/>
            <a:ext cx="5113338" cy="43910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/>
              <a:t>       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观测者所见行星在天球上的位置移动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一、相对恒星的视运动：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路径特征：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、在黄道附近；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、带圈或折线的复杂曲线。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起因：地球与行星公转运动的合成。</a:t>
            </a: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42064F0F-8883-47B2-9965-DD2EFA7B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44675"/>
            <a:ext cx="3492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6">
            <a:extLst>
              <a:ext uri="{FF2B5EF4-FFF2-40B4-BE49-F238E27FC236}">
                <a16:creationId xmlns:a16="http://schemas.microsoft.com/office/drawing/2014/main" id="{C88D7A54-574F-43A4-A465-49CEA35F8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333375"/>
            <a:ext cx="5508625" cy="1143000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</a:rPr>
              <a:t>§5.6  </a:t>
            </a:r>
            <a:r>
              <a:rPr lang="zh-CN" altLang="en-US" sz="3200" b="1">
                <a:solidFill>
                  <a:schemeClr val="accent2"/>
                </a:solidFill>
              </a:rPr>
              <a:t>行星的视运动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占位符 3">
            <a:extLst>
              <a:ext uri="{FF2B5EF4-FFF2-40B4-BE49-F238E27FC236}">
                <a16:creationId xmlns:a16="http://schemas.microsoft.com/office/drawing/2014/main" id="{1F30BC9C-3A16-48DE-BBED-3E1B285063E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C32E372B-3B38-47F3-9E10-F4BDECB59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7412038" cy="336550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  <a:ea typeface="华文行楷" panose="02010800040101010101" pitchFamily="2" charset="-122"/>
              </a:rPr>
              <a:t>二、行星相对太阳的视运动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0A5D493D-D5B5-4FAA-ACF5-20014D99E4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2097088"/>
            <a:ext cx="7924800" cy="31813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、内行星的视运动：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公转周期 ： 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水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89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天；金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224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天； 地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365.256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天。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内行星的公转角速度大于地球，若认为地静止，上合后内行星将相对太阳向东偏离。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1">
            <a:extLst>
              <a:ext uri="{FF2B5EF4-FFF2-40B4-BE49-F238E27FC236}">
                <a16:creationId xmlns:a16="http://schemas.microsoft.com/office/drawing/2014/main" id="{79D22534-1960-4EDF-86FD-9EDCA9DABC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8F2F0EF-7D04-4FBE-BF33-C3EB2E3B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2657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9DF792B-4173-430B-A913-294B5104A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42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内行星凌日：罕见的天象 水：</a:t>
            </a:r>
            <a:r>
              <a:rPr lang="en-US" altLang="zh-CN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13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en-US" altLang="zh-CN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百年；金：</a:t>
            </a:r>
            <a:r>
              <a:rPr lang="en-US" altLang="zh-CN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en-US" altLang="zh-CN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/243</a:t>
            </a:r>
            <a:r>
              <a:rPr lang="zh-CN" altLang="en-US" sz="2400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5970C504-2C91-40B0-93CD-C0045720A021}"/>
              </a:ext>
            </a:extLst>
          </p:cNvPr>
          <p:cNvGraphicFramePr>
            <a:graphicFrameLocks/>
          </p:cNvGraphicFramePr>
          <p:nvPr/>
        </p:nvGraphicFramePr>
        <p:xfrm>
          <a:off x="5219700" y="2492375"/>
          <a:ext cx="3419475" cy="285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r:id="rId3" imgW="3000000" imgH="2514286" progId="Photoshop.Image.6">
                  <p:embed/>
                </p:oleObj>
              </mc:Choice>
              <mc:Fallback>
                <p:oleObj r:id="rId3" imgW="3000000" imgH="2514286" progId="Photoshop.Image.6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492375"/>
                        <a:ext cx="3419475" cy="285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5" name="Picture 5">
            <a:extLst>
              <a:ext uri="{FF2B5EF4-FFF2-40B4-BE49-F238E27FC236}">
                <a16:creationId xmlns:a16="http://schemas.microsoft.com/office/drawing/2014/main" id="{2466833C-EC90-4148-B0B7-C9263766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4319588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1" descr="quadsky_wilson_2304">
            <a:extLst>
              <a:ext uri="{FF2B5EF4-FFF2-40B4-BE49-F238E27FC236}">
                <a16:creationId xmlns:a16="http://schemas.microsoft.com/office/drawing/2014/main" id="{6CCDCB86-CA4E-49B5-835F-D59EF424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342900"/>
            <a:ext cx="1005840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4">
            <a:extLst>
              <a:ext uri="{FF2B5EF4-FFF2-40B4-BE49-F238E27FC236}">
                <a16:creationId xmlns:a16="http://schemas.microsoft.com/office/drawing/2014/main" id="{37638B9A-903C-4B65-8EED-325B8BF08C0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0DCC92B-CD92-40AF-8FDC-3BDC4B1E3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43888" cy="1125538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、地外行星相对恒星的视运动：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5333EA9-80E3-4B01-9591-22D0748D23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01650" y="1052513"/>
            <a:ext cx="8642350" cy="12954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合→   西方照→  留 →   冲→   留 →  东方照 →  合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   顺        顺         逆               逆        顺          顺</a:t>
            </a:r>
          </a:p>
          <a:p>
            <a:endParaRPr lang="en-US" altLang="zh-CN" sz="2800" b="1">
              <a:solidFill>
                <a:schemeClr val="accent2"/>
              </a:solidFill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4971002C-5203-422C-BBB0-5080A6FEF2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2060575"/>
            <a:ext cx="5256213" cy="453231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1">
            <a:extLst>
              <a:ext uri="{FF2B5EF4-FFF2-40B4-BE49-F238E27FC236}">
                <a16:creationId xmlns:a16="http://schemas.microsoft.com/office/drawing/2014/main" id="{2046A501-216F-4295-8E46-468C45649F2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0C3FE47D-263F-47F7-A8CA-4B86E4ED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4597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8DFE8FCC-B896-4997-8057-C0D1C8E4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836613"/>
            <a:ext cx="316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b="1">
                <a:latin typeface="Times New Roman" panose="02020603050405020304" pitchFamily="18" charset="0"/>
              </a:rPr>
              <a:t> </a:t>
            </a:r>
            <a:r>
              <a:rPr lang="zh-CN" altLang="en-US" b="1">
                <a:solidFill>
                  <a:schemeClr val="hlink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行星视运动</a:t>
            </a:r>
            <a:r>
              <a:rPr lang="zh-CN" altLang="en-US" sz="440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4BD080A5-C1EB-4264-B83D-F11FC7B3684D}"/>
              </a:ext>
            </a:extLst>
          </p:cNvPr>
          <p:cNvGraphicFramePr>
            <a:graphicFrameLocks/>
          </p:cNvGraphicFramePr>
          <p:nvPr/>
        </p:nvGraphicFramePr>
        <p:xfrm>
          <a:off x="4643438" y="981075"/>
          <a:ext cx="414020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r:id="rId4" imgW="4323810" imgH="2542857" progId="Photoshop.Image.6">
                  <p:embed/>
                </p:oleObj>
              </mc:Choice>
              <mc:Fallback>
                <p:oleObj r:id="rId4" imgW="4323810" imgH="2542857" progId="Photoshop.Image.6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981075"/>
                        <a:ext cx="4140200" cy="453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>
            <a:extLst>
              <a:ext uri="{FF2B5EF4-FFF2-40B4-BE49-F238E27FC236}">
                <a16:creationId xmlns:a16="http://schemas.microsoft.com/office/drawing/2014/main" id="{65B61D97-3422-4510-A5F4-4083A58ED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02" name="Picture 2" descr="C:\Users\ibm\Pictures\my747507122113.jpg">
            <a:extLst>
              <a:ext uri="{FF2B5EF4-FFF2-40B4-BE49-F238E27FC236}">
                <a16:creationId xmlns:a16="http://schemas.microsoft.com/office/drawing/2014/main" id="{6558EBE5-2D5A-4500-B410-0690B606B4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052513"/>
            <a:ext cx="8062912" cy="45259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>
            <a:extLst>
              <a:ext uri="{FF2B5EF4-FFF2-40B4-BE49-F238E27FC236}">
                <a16:creationId xmlns:a16="http://schemas.microsoft.com/office/drawing/2014/main" id="{30DB5D10-105C-4768-A87B-A0770C0D4CE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DF0D7-4D80-4C0A-A71B-969E5B4A3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836613"/>
            <a:ext cx="6369050" cy="323850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  <a:ea typeface="华文行楷" panose="02010800040101010101" pitchFamily="2" charset="-122"/>
              </a:rPr>
              <a:t>三、行星的会合周期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E4BD137-0D8D-489D-A28A-9A74F6C109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825" y="1557338"/>
            <a:ext cx="8512175" cy="46148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/>
              <a:t>      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行星连续两次合（冲）的时间间隔，为行星相对太阳的视运动周期。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会合方程：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S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360 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/E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360 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/T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 360 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</a:p>
          <a:p>
            <a:pPr>
              <a:buFontTx/>
              <a:buNone/>
            </a:pP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1/E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1/T </a:t>
            </a:r>
            <a:r>
              <a:rPr lang="zh-CN" altLang="en-US" sz="2800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外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=1/S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；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1/T </a:t>
            </a:r>
            <a:r>
              <a:rPr lang="zh-CN" altLang="en-US" sz="2800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内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1/E =1/S    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E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：地球公转周期  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E = 365.256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：会合周期；    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：行星公转周期。</a:t>
            </a:r>
            <a:endParaRPr lang="en-US" altLang="zh-CN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endParaRPr lang="en-US" altLang="zh-CN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       例：金星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T=224.701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天，求出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S=583.924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天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>
            <a:extLst>
              <a:ext uri="{FF2B5EF4-FFF2-40B4-BE49-F238E27FC236}">
                <a16:creationId xmlns:a16="http://schemas.microsoft.com/office/drawing/2014/main" id="{FCACBFAF-E76A-4F9E-8883-54606780166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7172388-7C4C-4277-9E67-5291BC02F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765175"/>
            <a:ext cx="6062662" cy="406400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  <a:ea typeface="华文行楷" panose="02010800040101010101" pitchFamily="2" charset="-122"/>
              </a:rPr>
              <a:t>四、行星的距离分布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9EF8694-CEC7-4F4C-8BBE-21E261548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557338"/>
            <a:ext cx="8215313" cy="499586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提丢斯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波得定则：   （经验公式）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</a:rPr>
              <a:t>            </a:t>
            </a:r>
            <a:r>
              <a:rPr lang="zh-CN" altLang="en-US" sz="2400" b="1">
                <a:solidFill>
                  <a:schemeClr val="accent2"/>
                </a:solidFill>
              </a:rPr>
              <a:t>水     金      地     火             木     土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</a:rPr>
              <a:t>数列        </a:t>
            </a:r>
            <a:r>
              <a:rPr lang="en-US" altLang="zh-CN" sz="2400" b="1">
                <a:solidFill>
                  <a:schemeClr val="accent2"/>
                </a:solidFill>
              </a:rPr>
              <a:t>0       3      6      12     24    48     96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</a:rPr>
              <a:t>  +4  </a:t>
            </a:r>
            <a:r>
              <a:rPr lang="zh-CN" altLang="en-US" sz="2400" b="1">
                <a:solidFill>
                  <a:schemeClr val="accent2"/>
                </a:solidFill>
              </a:rPr>
              <a:t>（   </a:t>
            </a:r>
            <a:r>
              <a:rPr lang="en-US" altLang="zh-CN" sz="2400" b="1">
                <a:solidFill>
                  <a:schemeClr val="accent2"/>
                </a:solidFill>
              </a:rPr>
              <a:t>4       7     10     16     28    52    100 </a:t>
            </a:r>
            <a:r>
              <a:rPr lang="zh-CN" altLang="en-US" sz="2400" b="1">
                <a:solidFill>
                  <a:schemeClr val="accent2"/>
                </a:solidFill>
              </a:rPr>
              <a:t>）</a:t>
            </a:r>
            <a:r>
              <a:rPr lang="en-US" altLang="zh-CN" sz="2400" b="1">
                <a:solidFill>
                  <a:schemeClr val="accent2"/>
                </a:solidFill>
              </a:rPr>
              <a:t>÷10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</a:rPr>
              <a:t> 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以上数值为行星到太阳的距离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（以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1AU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为单位；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1AU =1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亿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千万公里）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柏林天文台台长波得把以上内容总结为一个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经验公式：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 </a:t>
            </a:r>
            <a:r>
              <a:rPr lang="en-US" altLang="zh-CN" sz="2800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0.4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＋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0.3×2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N-2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式中：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为序号；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800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水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＝－∞ ；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为空缺。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3">
            <a:extLst>
              <a:ext uri="{FF2B5EF4-FFF2-40B4-BE49-F238E27FC236}">
                <a16:creationId xmlns:a16="http://schemas.microsoft.com/office/drawing/2014/main" id="{07E45847-95E4-46AB-B0CF-C2C4C562ED2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天文学入门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C274BC2A-9488-40AB-B6F4-2C54B559D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419850" cy="1143000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</a:rPr>
              <a:t>附：冥王星被降级的原因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1FADBBF-275E-4310-93AC-732389E987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冥王星不再被视为行星</a:t>
            </a:r>
            <a:r>
              <a:rPr lang="zh-CN" altLang="en-US"/>
              <a:t> </a:t>
            </a:r>
          </a:p>
        </p:txBody>
      </p:sp>
      <p:sp>
        <p:nvSpPr>
          <p:cNvPr id="36868" name="Rectangle 5">
            <a:extLst>
              <a:ext uri="{FF2B5EF4-FFF2-40B4-BE49-F238E27FC236}">
                <a16:creationId xmlns:a16="http://schemas.microsoft.com/office/drawing/2014/main" id="{3FE00992-4339-4907-84E4-9919BDB9C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997200"/>
            <a:ext cx="3513137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hlink"/>
                </a:solidFill>
              </a:rPr>
              <a:t>        </a:t>
            </a:r>
            <a:r>
              <a:rPr lang="zh-CN" altLang="en-US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行星必须要符合三个条件：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必须是该区域内最大的天体；必须有足够大的质量，能依靠自身的重力，通过流体静力学平衡，使自身的形状达到近似球形；天体内部不能发生核聚变反应 </a:t>
            </a:r>
          </a:p>
        </p:txBody>
      </p:sp>
      <p:pic>
        <p:nvPicPr>
          <p:cNvPr id="36869" name="内容占位符 3">
            <a:extLst>
              <a:ext uri="{FF2B5EF4-FFF2-40B4-BE49-F238E27FC236}">
                <a16:creationId xmlns:a16="http://schemas.microsoft.com/office/drawing/2014/main" id="{84699DB3-5D72-42EF-A831-B6D68DD2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4040188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>
            <a:extLst>
              <a:ext uri="{FF2B5EF4-FFF2-40B4-BE49-F238E27FC236}">
                <a16:creationId xmlns:a16="http://schemas.microsoft.com/office/drawing/2014/main" id="{931C5AA2-2DDE-4B75-AE71-EDE7333DA7B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1D3573D-9BED-41BB-9A0E-78450C5B1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775" y="188913"/>
            <a:ext cx="3538538" cy="609600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"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新地平线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"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号</a:t>
            </a:r>
            <a:r>
              <a:rPr lang="zh-CN" altLang="en-US"/>
              <a:t> </a:t>
            </a:r>
          </a:p>
        </p:txBody>
      </p:sp>
      <p:pic>
        <p:nvPicPr>
          <p:cNvPr id="37891" name="Picture 5" descr="xin_13010317131514805211">
            <a:extLst>
              <a:ext uri="{FF2B5EF4-FFF2-40B4-BE49-F238E27FC236}">
                <a16:creationId xmlns:a16="http://schemas.microsoft.com/office/drawing/2014/main" id="{7829E8A7-890B-42A5-9441-FD7B0927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2513"/>
            <a:ext cx="79565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>
            <a:extLst>
              <a:ext uri="{FF2B5EF4-FFF2-40B4-BE49-F238E27FC236}">
                <a16:creationId xmlns:a16="http://schemas.microsoft.com/office/drawing/2014/main" id="{C7007CC0-C889-4261-8921-2F8752FE1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>
                <a:sym typeface="Arial" panose="020B0604020202020204" pitchFamily="34" charset="0"/>
              </a:rPr>
              <a:t>冥王星和它的最大卫星卡戎</a:t>
            </a:r>
            <a:r>
              <a:rPr lang="zh-CN" altLang="en-US" sz="3600"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903816E-B70A-4608-96E5-1458A82DA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28775"/>
            <a:ext cx="9178925" cy="39497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F83FF9-A3A3-45D6-9FC9-40EA897C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-244475"/>
            <a:ext cx="7353300" cy="735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>
            <a:extLst>
              <a:ext uri="{FF2B5EF4-FFF2-40B4-BE49-F238E27FC236}">
                <a16:creationId xmlns:a16="http://schemas.microsoft.com/office/drawing/2014/main" id="{D90F841A-4BB7-45A7-A0A6-0CC422FD1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习题</a:t>
            </a:r>
          </a:p>
        </p:txBody>
      </p:sp>
      <p:sp>
        <p:nvSpPr>
          <p:cNvPr id="39938" name="内容占位符 2">
            <a:extLst>
              <a:ext uri="{FF2B5EF4-FFF2-40B4-BE49-F238E27FC236}">
                <a16:creationId xmlns:a16="http://schemas.microsoft.com/office/drawing/2014/main" id="{0A2C7A2D-C72E-4D66-9B50-E57EDE9B11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b="1"/>
              <a:t>1.</a:t>
            </a:r>
            <a:r>
              <a:rPr lang="zh-CN" altLang="en-US" b="1"/>
              <a:t>地球上什么时候是观测水星的最佳时机？</a:t>
            </a:r>
            <a:endParaRPr lang="en-US" altLang="zh-CN" b="1"/>
          </a:p>
          <a:p>
            <a:pPr>
              <a:buFontTx/>
              <a:buNone/>
            </a:pPr>
            <a:r>
              <a:rPr lang="en-US" altLang="zh-CN" b="1"/>
              <a:t>2.</a:t>
            </a:r>
            <a:r>
              <a:rPr lang="zh-CN" altLang="en-US" b="1"/>
              <a:t>金星上的一天（</a:t>
            </a:r>
            <a:r>
              <a:rPr lang="en-US" altLang="zh-CN" b="1"/>
              <a:t>1</a:t>
            </a:r>
            <a:r>
              <a:rPr lang="zh-CN" altLang="en-US" b="1"/>
              <a:t>个太阳日）有多少个地球日？如果金星的自转</a:t>
            </a:r>
            <a:r>
              <a:rPr lang="en-US" altLang="zh-CN" b="1"/>
              <a:t>(-243</a:t>
            </a:r>
            <a:r>
              <a:rPr lang="zh-CN" altLang="en-US" b="1"/>
              <a:t>天）和公转（</a:t>
            </a:r>
            <a:r>
              <a:rPr lang="en-US" altLang="zh-CN" b="1"/>
              <a:t>225</a:t>
            </a:r>
            <a:r>
              <a:rPr lang="zh-CN" altLang="en-US" b="1"/>
              <a:t>天）方向一样而不是逆转，会发生怎样的变化？</a:t>
            </a:r>
            <a:endParaRPr lang="en-US" altLang="zh-CN" b="1"/>
          </a:p>
          <a:p>
            <a:pPr>
              <a:buFontTx/>
              <a:buNone/>
            </a:pPr>
            <a:r>
              <a:rPr lang="en-US" altLang="zh-CN" b="1"/>
              <a:t>3.</a:t>
            </a:r>
            <a:r>
              <a:rPr lang="zh-CN" altLang="en-US" b="1"/>
              <a:t>火星大冲那天，火星升起的时间大约是几点？</a:t>
            </a:r>
            <a:endParaRPr lang="en-US" altLang="zh-CN" b="1"/>
          </a:p>
          <a:p>
            <a:pPr>
              <a:buFontTx/>
              <a:buNone/>
            </a:pPr>
            <a:endParaRPr lang="en-US" altLang="zh-CN"/>
          </a:p>
          <a:p>
            <a:pPr>
              <a:buFontTx/>
              <a:buNone/>
            </a:pPr>
            <a:endParaRPr lang="zh-CN" altLang="en-US"/>
          </a:p>
        </p:txBody>
      </p:sp>
      <p:sp>
        <p:nvSpPr>
          <p:cNvPr id="39939" name="日期占位符 3">
            <a:extLst>
              <a:ext uri="{FF2B5EF4-FFF2-40B4-BE49-F238E27FC236}">
                <a16:creationId xmlns:a16="http://schemas.microsoft.com/office/drawing/2014/main" id="{76167C39-AB63-41DC-8291-5FE32FEF769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日期占位符 3">
            <a:extLst>
              <a:ext uri="{FF2B5EF4-FFF2-40B4-BE49-F238E27FC236}">
                <a16:creationId xmlns:a16="http://schemas.microsoft.com/office/drawing/2014/main" id="{103531B0-EF16-48C5-AED2-6493949BA68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77272FD7-9F62-4BC5-B759-5F100EFE5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762000"/>
          </a:xfrm>
        </p:spPr>
        <p:txBody>
          <a:bodyPr/>
          <a:lstStyle/>
          <a:p>
            <a:r>
              <a:rPr lang="en-US" altLang="zh-CN" b="1"/>
              <a:t>  </a:t>
            </a:r>
            <a:endParaRPr lang="en-US" altLang="zh-CN" b="1">
              <a:ea typeface="华文行楷" panose="02010800040101010101" pitchFamily="2" charset="-122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4CA1239-E4E3-46E8-8807-8F27E13A48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1196975"/>
            <a:ext cx="7993062" cy="483711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二、行星的自转与公转</a:t>
            </a:r>
          </a:p>
          <a:p>
            <a:pPr>
              <a:lnSpc>
                <a:spcPct val="80000"/>
              </a:lnSpc>
              <a:buFontTx/>
              <a:buNone/>
            </a:pPr>
            <a:endParaRPr lang="zh-CN" altLang="en-US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自转周期          公转周期       一昼夜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水星：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58.646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      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88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     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176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金星：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-243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         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225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     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118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火星：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24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41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  687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木星：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s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（赤道处）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11.862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土星：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     29.457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天王星：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36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       84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海王星：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               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164.8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日期占位符 3">
            <a:extLst>
              <a:ext uri="{FF2B5EF4-FFF2-40B4-BE49-F238E27FC236}">
                <a16:creationId xmlns:a16="http://schemas.microsoft.com/office/drawing/2014/main" id="{A1324B96-7068-4F4A-86C0-24D22CD2CAD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81A72812-6CEB-498B-A02F-9537F7DBE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125538"/>
            <a:ext cx="3521075" cy="390525"/>
          </a:xfrm>
        </p:spPr>
        <p:txBody>
          <a:bodyPr/>
          <a:lstStyle/>
          <a:p>
            <a:r>
              <a:rPr lang="zh-CN" altLang="en-US">
                <a:solidFill>
                  <a:schemeClr val="hlink"/>
                </a:solidFill>
              </a:rPr>
              <a:t>水星的表面</a:t>
            </a:r>
          </a:p>
        </p:txBody>
      </p:sp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AD0FCDE7-C841-4D3A-909A-502DE0CF7161}"/>
              </a:ext>
            </a:extLst>
          </p:cNvPr>
          <p:cNvGraphicFramePr>
            <a:graphicFrameLocks noGrp="1"/>
          </p:cNvGraphicFramePr>
          <p:nvPr>
            <p:ph type="body" idx="4294967295"/>
          </p:nvPr>
        </p:nvGraphicFramePr>
        <p:xfrm>
          <a:off x="0" y="1844675"/>
          <a:ext cx="5400675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MP 图像" r:id="rId3" imgW="3067478" imgH="2247619" progId="Paint.Picture">
                  <p:embed/>
                </p:oleObj>
              </mc:Choice>
              <mc:Fallback>
                <p:oleObj name="BMP 图像" r:id="rId3" imgW="3067478" imgH="2247619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44675"/>
                        <a:ext cx="5400675" cy="38893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6" name="Picture 4">
            <a:extLst>
              <a:ext uri="{FF2B5EF4-FFF2-40B4-BE49-F238E27FC236}">
                <a16:creationId xmlns:a16="http://schemas.microsoft.com/office/drawing/2014/main" id="{7F73F402-28F0-4421-B01F-091D7B6C2D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5600" y="981075"/>
            <a:ext cx="3708400" cy="4392613"/>
          </a:xfrm>
        </p:spPr>
      </p:pic>
      <p:sp>
        <p:nvSpPr>
          <p:cNvPr id="8197" name="Rectangle 5">
            <a:extLst>
              <a:ext uri="{FF2B5EF4-FFF2-40B4-BE49-F238E27FC236}">
                <a16:creationId xmlns:a16="http://schemas.microsoft.com/office/drawing/2014/main" id="{9CAC48E3-896F-4DA4-97DC-1C72B68A3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5300663"/>
            <a:ext cx="353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水手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号拍摄的水星照片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日期占位符 1">
            <a:extLst>
              <a:ext uri="{FF2B5EF4-FFF2-40B4-BE49-F238E27FC236}">
                <a16:creationId xmlns:a16="http://schemas.microsoft.com/office/drawing/2014/main" id="{58AE28B8-FCEE-4A52-B561-9E194B282F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0DE35354-843B-48C9-A8D2-CAAB7219F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2366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65867197-A23A-40F8-8BC9-52D72DE8F351}"/>
              </a:ext>
            </a:extLst>
          </p:cNvPr>
          <p:cNvGraphicFramePr>
            <a:graphicFrameLocks/>
          </p:cNvGraphicFramePr>
          <p:nvPr/>
        </p:nvGraphicFramePr>
        <p:xfrm>
          <a:off x="4140200" y="1876425"/>
          <a:ext cx="4737100" cy="436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BMP 图像" r:id="rId3" imgW="2542857" imgH="2123810" progId="Paint.Picture">
                  <p:embed/>
                </p:oleObj>
              </mc:Choice>
              <mc:Fallback>
                <p:oleObj name="BMP 图像" r:id="rId3" imgW="2542857" imgH="2123810" progId="Paint.Picture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1876425"/>
                        <a:ext cx="4737100" cy="436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4">
            <a:extLst>
              <a:ext uri="{FF2B5EF4-FFF2-40B4-BE49-F238E27FC236}">
                <a16:creationId xmlns:a16="http://schemas.microsoft.com/office/drawing/2014/main" id="{CF124A92-67B5-4B2E-9197-2C7387948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81075"/>
            <a:ext cx="8172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</a:rPr>
              <a:t> 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麦哲伦宇宙飞船探测金星，（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）金星表面（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8km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高的火山正在休眠 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）流动的熔岩正穿越断裂地区</a:t>
            </a:r>
          </a:p>
        </p:txBody>
      </p:sp>
      <p:pic>
        <p:nvPicPr>
          <p:cNvPr id="9221" name="Picture 5" descr="fig9">
            <a:extLst>
              <a:ext uri="{FF2B5EF4-FFF2-40B4-BE49-F238E27FC236}">
                <a16:creationId xmlns:a16="http://schemas.microsoft.com/office/drawing/2014/main" id="{8AA3D01F-D5C9-4DC0-A16E-BB03697A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93963"/>
            <a:ext cx="3348037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Rectangle 6">
            <a:extLst>
              <a:ext uri="{FF2B5EF4-FFF2-40B4-BE49-F238E27FC236}">
                <a16:creationId xmlns:a16="http://schemas.microsoft.com/office/drawing/2014/main" id="{5640117E-D307-4829-A748-B94C1AB8C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773238"/>
            <a:ext cx="18002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金星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>
            <a:extLst>
              <a:ext uri="{FF2B5EF4-FFF2-40B4-BE49-F238E27FC236}">
                <a16:creationId xmlns:a16="http://schemas.microsoft.com/office/drawing/2014/main" id="{C25DC92D-7A92-4C76-8CDB-888EA483D3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242" name="图片 2" descr="VenusArch_Horalek_1500">
            <a:extLst>
              <a:ext uri="{FF2B5EF4-FFF2-40B4-BE49-F238E27FC236}">
                <a16:creationId xmlns:a16="http://schemas.microsoft.com/office/drawing/2014/main" id="{AC799B26-A762-41DA-BEC3-CEE3569F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-26988"/>
            <a:ext cx="10741025" cy="68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日期占位符 3">
            <a:extLst>
              <a:ext uri="{FF2B5EF4-FFF2-40B4-BE49-F238E27FC236}">
                <a16:creationId xmlns:a16="http://schemas.microsoft.com/office/drawing/2014/main" id="{702DC964-31AE-461F-BF7E-9145B7F8183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66A41D83-D4EC-4BBC-9D77-E8B651BCA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692150"/>
            <a:ext cx="8172450" cy="1600200"/>
          </a:xfrm>
        </p:spPr>
        <p:txBody>
          <a:bodyPr/>
          <a:lstStyle/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火星的图象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a.1991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年地面望远镜拍摄</a:t>
            </a:r>
            <a:br>
              <a:rPr lang="zh-CN" altLang="en-US" sz="28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b.1997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年哈勃望远镜拍摄</a:t>
            </a:r>
            <a:br>
              <a:rPr lang="zh-CN" altLang="en-US" sz="2800" b="1"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c.1976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年海盗宇宙飞船拍摄</a:t>
            </a:r>
          </a:p>
        </p:txBody>
      </p:sp>
      <p:graphicFrame>
        <p:nvGraphicFramePr>
          <p:cNvPr id="11267" name="Object 3">
            <a:extLst>
              <a:ext uri="{FF2B5EF4-FFF2-40B4-BE49-F238E27FC236}">
                <a16:creationId xmlns:a16="http://schemas.microsoft.com/office/drawing/2014/main" id="{01932426-0D06-456F-A1F8-5F00337773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313" y="2276475"/>
          <a:ext cx="8437562" cy="348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BMP 图像" r:id="rId3" imgW="4361905" imgH="1542857" progId="Paint.Picture">
                  <p:embed/>
                </p:oleObj>
              </mc:Choice>
              <mc:Fallback>
                <p:oleObj name="BMP 图像" r:id="rId3" imgW="4361905" imgH="1542857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76475"/>
                        <a:ext cx="8437562" cy="3482975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日期占位符 1">
            <a:extLst>
              <a:ext uri="{FF2B5EF4-FFF2-40B4-BE49-F238E27FC236}">
                <a16:creationId xmlns:a16="http://schemas.microsoft.com/office/drawing/2014/main" id="{2C3BC922-B3A4-471F-A872-2CB6BBA6F8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</a:p>
        </p:txBody>
      </p:sp>
      <p:pic>
        <p:nvPicPr>
          <p:cNvPr id="12290" name="Picture 2" descr="fig10">
            <a:extLst>
              <a:ext uri="{FF2B5EF4-FFF2-40B4-BE49-F238E27FC236}">
                <a16:creationId xmlns:a16="http://schemas.microsoft.com/office/drawing/2014/main" id="{C6EA39C7-7E32-47B9-843A-48C406790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052513"/>
            <a:ext cx="40767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7">
            <a:extLst>
              <a:ext uri="{FF2B5EF4-FFF2-40B4-BE49-F238E27FC236}">
                <a16:creationId xmlns:a16="http://schemas.microsoft.com/office/drawing/2014/main" id="{04B62647-C71A-4B70-A851-C1C01B972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412875"/>
            <a:ext cx="2303462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火星的图象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右下脚图是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火星探路者</a:t>
            </a:r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拍照的近火星表面照片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可见火星表面岩石遍布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1" fontAlgn="base" latinLnBrk="0" hangingPunct="1"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1101</Words>
  <Characters>0</Characters>
  <Application>Microsoft Office PowerPoint</Application>
  <DocSecurity>0</DocSecurity>
  <PresentationFormat>全屏显示(4:3)</PresentationFormat>
  <Lines>0</Lines>
  <Paragraphs>134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4" baseType="lpstr">
      <vt:lpstr>Arial</vt:lpstr>
      <vt:lpstr>宋体</vt:lpstr>
      <vt:lpstr>Wingdings</vt:lpstr>
      <vt:lpstr>宋体</vt:lpstr>
      <vt:lpstr>Calibri</vt:lpstr>
      <vt:lpstr>楷体_GB2312</vt:lpstr>
      <vt:lpstr>华文行楷</vt:lpstr>
      <vt:lpstr>Times New Roman</vt:lpstr>
      <vt:lpstr>新宋体</vt:lpstr>
      <vt:lpstr>微软雅黑</vt:lpstr>
      <vt:lpstr>Arial</vt:lpstr>
      <vt:lpstr>Calibri Light</vt:lpstr>
      <vt:lpstr>新宋体</vt:lpstr>
      <vt:lpstr>宋体</vt:lpstr>
      <vt:lpstr>微软雅黑</vt:lpstr>
      <vt:lpstr>1_自定义设计方案</vt:lpstr>
      <vt:lpstr>Office 主题</vt:lpstr>
      <vt:lpstr>画笔图片</vt:lpstr>
      <vt:lpstr>Photoshop.Image.6</vt:lpstr>
      <vt:lpstr>§6.4  行星</vt:lpstr>
      <vt:lpstr>PowerPoint 演示文稿</vt:lpstr>
      <vt:lpstr>PowerPoint 演示文稿</vt:lpstr>
      <vt:lpstr>  </vt:lpstr>
      <vt:lpstr>水星的表面</vt:lpstr>
      <vt:lpstr>PowerPoint 演示文稿</vt:lpstr>
      <vt:lpstr>PowerPoint 演示文稿</vt:lpstr>
      <vt:lpstr>火星的图象  a.1991年地面望远镜拍摄             b.1997年哈勃望远镜拍摄               c.1976年海盗宇宙飞船拍摄</vt:lpstr>
      <vt:lpstr>PowerPoint 演示文稿</vt:lpstr>
      <vt:lpstr>PowerPoint 演示文稿</vt:lpstr>
      <vt:lpstr>火星上的著名的奥林匹斯大火山</vt:lpstr>
      <vt:lpstr>PowerPoint 演示文稿</vt:lpstr>
      <vt:lpstr>PowerPoint 演示文稿</vt:lpstr>
      <vt:lpstr>1984年在南极洲发现的ALH84001火星陨石</vt:lpstr>
      <vt:lpstr>木星 a.地面望远镜拍摄      b.哈勃望远镜拍摄</vt:lpstr>
      <vt:lpstr>航海者1号拍摄的木星大红斑-含有红磷化合物的特大气旋</vt:lpstr>
      <vt:lpstr>PowerPoint 演示文稿</vt:lpstr>
      <vt:lpstr>PowerPoint 演示文稿</vt:lpstr>
      <vt:lpstr>    天王星和它的光环-躺着自旋，是逆转，旅行者2号探测出很厚的大气层 a. 天卫一    b.c 天卫五</vt:lpstr>
      <vt:lpstr>天王星 （可见有光环）和它的一个卫星（共有17颗卫星）</vt:lpstr>
      <vt:lpstr>PowerPoint 演示文稿</vt:lpstr>
      <vt:lpstr>一、行星的运动规律：  （开普勒定律）</vt:lpstr>
      <vt:lpstr>二、行星的轨道特征</vt:lpstr>
      <vt:lpstr>§5.6  行星的视运动</vt:lpstr>
      <vt:lpstr>二、行星相对太阳的视运动</vt:lpstr>
      <vt:lpstr>PowerPoint 演示文稿</vt:lpstr>
      <vt:lpstr>PowerPoint 演示文稿</vt:lpstr>
      <vt:lpstr>2、地外行星相对恒星的视运动：</vt:lpstr>
      <vt:lpstr>PowerPoint 演示文稿</vt:lpstr>
      <vt:lpstr>三、行星的会合周期</vt:lpstr>
      <vt:lpstr>四、行星的距离分布</vt:lpstr>
      <vt:lpstr>附：冥王星被降级的原因</vt:lpstr>
      <vt:lpstr>"新地平线"号 </vt:lpstr>
      <vt:lpstr>冥王星和它的最大卫星卡戎 </vt:lpstr>
      <vt:lpstr>习题</vt:lpstr>
    </vt:vector>
  </TitlesOfParts>
  <Manager/>
  <Company>NENU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§3.1、行星的轨道运动 一、行星的运动规律：  （开普勒定律）</dc:title>
  <dc:subject/>
  <dc:creator>CSJ</dc:creator>
  <cp:keywords/>
  <dc:description/>
  <cp:lastModifiedBy>张伯望</cp:lastModifiedBy>
  <cp:revision>40</cp:revision>
  <dcterms:created xsi:type="dcterms:W3CDTF">2007-04-18T09:30:23Z</dcterms:created>
  <dcterms:modified xsi:type="dcterms:W3CDTF">2017-09-08T05:07:58Z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